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>
      <p:cViewPr varScale="1">
        <p:scale>
          <a:sx n="79" d="100"/>
          <a:sy n="79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5"/>
            <a:ext cx="4995440" cy="447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8"/>
            <a:ext cx="2951851" cy="49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45F3C-3CEB-4A25-85B6-CDCC4A5FEFE4}" type="slidenum">
              <a:rPr lang="en-GB"/>
              <a:pPr/>
              <a:t>1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39552" y="6093876"/>
            <a:ext cx="8352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 err="1" smtClean="0">
                <a:latin typeface="+mn-lt"/>
              </a:rPr>
              <a:t>Disclaimer</a:t>
            </a:r>
            <a:r>
              <a:rPr lang="fr-FR" sz="1000" i="1" dirty="0" smtClean="0">
                <a:latin typeface="+mn-lt"/>
              </a:rPr>
              <a:t>: The </a:t>
            </a:r>
            <a:r>
              <a:rPr lang="fr-FR" sz="1000" i="1" dirty="0" err="1" smtClean="0">
                <a:latin typeface="+mn-lt"/>
              </a:rPr>
              <a:t>views</a:t>
            </a:r>
            <a:r>
              <a:rPr lang="fr-FR" sz="1000" i="1" dirty="0" smtClean="0">
                <a:latin typeface="+mn-lt"/>
              </a:rPr>
              <a:t> and opinions </a:t>
            </a:r>
            <a:r>
              <a:rPr lang="fr-FR" sz="1000" i="1" dirty="0" err="1" smtClean="0">
                <a:latin typeface="+mn-lt"/>
              </a:rPr>
              <a:t>expressed</a:t>
            </a:r>
            <a:r>
              <a:rPr lang="fr-FR" sz="1000" i="1" dirty="0" smtClean="0">
                <a:latin typeface="+mn-lt"/>
              </a:rPr>
              <a:t> </a:t>
            </a:r>
            <a:r>
              <a:rPr lang="fr-FR" sz="1000" i="1" dirty="0" err="1" smtClean="0">
                <a:latin typeface="+mn-lt"/>
              </a:rPr>
              <a:t>herein</a:t>
            </a:r>
            <a:r>
              <a:rPr lang="fr-FR" sz="1000" i="1" dirty="0" smtClean="0">
                <a:latin typeface="+mn-lt"/>
              </a:rPr>
              <a:t> do not </a:t>
            </a:r>
            <a:r>
              <a:rPr lang="fr-FR" sz="1000" i="1" dirty="0" err="1" smtClean="0">
                <a:latin typeface="+mn-lt"/>
              </a:rPr>
              <a:t>necessarily</a:t>
            </a:r>
            <a:r>
              <a:rPr lang="fr-FR" sz="1000" i="1" dirty="0" smtClean="0">
                <a:latin typeface="+mn-lt"/>
              </a:rPr>
              <a:t> </a:t>
            </a:r>
            <a:r>
              <a:rPr lang="fr-FR" sz="1000" i="1" dirty="0" err="1" smtClean="0">
                <a:latin typeface="+mn-lt"/>
              </a:rPr>
              <a:t>reflect</a:t>
            </a:r>
            <a:r>
              <a:rPr lang="fr-FR" sz="1000" i="1" dirty="0" smtClean="0">
                <a:latin typeface="+mn-lt"/>
              </a:rPr>
              <a:t> </a:t>
            </a:r>
            <a:r>
              <a:rPr lang="fr-FR" sz="1000" i="1" dirty="0" err="1" smtClean="0">
                <a:latin typeface="+mn-lt"/>
              </a:rPr>
              <a:t>those</a:t>
            </a:r>
            <a:r>
              <a:rPr lang="fr-FR" sz="1000" i="1" dirty="0" smtClean="0">
                <a:latin typeface="+mn-lt"/>
              </a:rPr>
              <a:t> of the ITER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134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609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752600"/>
            <a:ext cx="8001000" cy="419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8" name="Picture 14" descr="PowerPoint_Graphi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590800" y="6375370"/>
            <a:ext cx="4573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 smtClean="0">
                <a:solidFill>
                  <a:schemeClr val="tx1"/>
                </a:solidFill>
                <a:latin typeface="+mj-lt"/>
              </a:rPr>
              <a:t>Fall  2014 EPICS 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Collaboration Meeting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 20-23 Oct 2014, CEA </a:t>
            </a:r>
            <a:r>
              <a:rPr lang="en-GB" sz="800" baseline="0" dirty="0" err="1" smtClean="0">
                <a:solidFill>
                  <a:schemeClr val="tx1"/>
                </a:solidFill>
                <a:latin typeface="+mj-lt"/>
              </a:rPr>
              <a:t>Saclay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, France</a:t>
            </a:r>
            <a:endParaRPr lang="en-GB" sz="800" dirty="0" smtClean="0">
              <a:solidFill>
                <a:schemeClr val="tx1"/>
              </a:solidFill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2014, ITER Organization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	</a:t>
            </a:r>
            <a:endParaRPr lang="en-GB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637395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 bwMode="gray">
          <a:xfrm>
            <a:off x="7243117" y="6309320"/>
            <a:ext cx="0" cy="3592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l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l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7096" y="476672"/>
            <a:ext cx="7772400" cy="834040"/>
          </a:xfrm>
        </p:spPr>
        <p:txBody>
          <a:bodyPr/>
          <a:lstStyle/>
          <a:p>
            <a:r>
              <a:rPr lang="en-US" dirty="0" smtClean="0"/>
              <a:t>New ASYN Driver for S7 PLCs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15239"/>
            <a:ext cx="6400800" cy="936107"/>
          </a:xfrm>
        </p:spPr>
        <p:txBody>
          <a:bodyPr/>
          <a:lstStyle/>
          <a:p>
            <a:r>
              <a:rPr lang="en-US" sz="1800" dirty="0" smtClean="0"/>
              <a:t>Ralph Lange</a:t>
            </a:r>
            <a:endParaRPr lang="en-US" sz="1800" dirty="0"/>
          </a:p>
          <a:p>
            <a:r>
              <a:rPr lang="en-US" sz="1600" dirty="0" smtClean="0"/>
              <a:t>ITER Organization</a:t>
            </a:r>
          </a:p>
          <a:p>
            <a:r>
              <a:rPr lang="en-US" sz="1600" dirty="0" smtClean="0"/>
              <a:t>Control System Division</a:t>
            </a:r>
          </a:p>
        </p:txBody>
      </p:sp>
      <p:pic>
        <p:nvPicPr>
          <p:cNvPr id="1026" name="Picture 2" descr="http://i00.i.aliimg.com/img/pb/321/487/400/400487321_4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1"/>
            <a:ext cx="51054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0" y="609600"/>
            <a:ext cx="7092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 you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84784"/>
            <a:ext cx="5148064" cy="424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ITER’s Slow Controller: S7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752600"/>
            <a:ext cx="3854896" cy="4196680"/>
          </a:xfrm>
        </p:spPr>
        <p:txBody>
          <a:bodyPr/>
          <a:lstStyle/>
          <a:p>
            <a:r>
              <a:rPr lang="en-US" dirty="0" smtClean="0"/>
              <a:t>Hardware catalogue defines S7 for Slow Controller</a:t>
            </a:r>
          </a:p>
          <a:p>
            <a:r>
              <a:rPr lang="en-US" dirty="0" smtClean="0"/>
              <a:t>CODAC Core System uses the PSI S7PLC support</a:t>
            </a:r>
          </a:p>
          <a:p>
            <a:r>
              <a:rPr lang="en-US" dirty="0" smtClean="0"/>
              <a:t>SDD creates configuration for PLC code and EPICS DB</a:t>
            </a:r>
          </a:p>
          <a:p>
            <a:r>
              <a:rPr lang="en-US" dirty="0" smtClean="0"/>
              <a:t>Connecting 1000s of PLCs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44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 Extensions to S7PLC Driver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Redundant PLCs</a:t>
            </a:r>
            <a:r>
              <a:rPr lang="en-US" dirty="0" smtClean="0"/>
              <a:t>: driver talks to two PLCs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Timestamps</a:t>
            </a:r>
            <a:r>
              <a:rPr lang="en-US" dirty="0" smtClean="0"/>
              <a:t> from PLC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CODAC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Frame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timestamp, redundancy status, magic numbers, application version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→"/>
            </a:pPr>
            <a:r>
              <a:rPr lang="en-US" dirty="0"/>
              <a:t> </a:t>
            </a:r>
            <a:r>
              <a:rPr lang="en-US" dirty="0" smtClean="0"/>
              <a:t>PSI code was heavily patched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33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Requirement: New Protocols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S7 Protocol (using </a:t>
            </a:r>
            <a:r>
              <a:rPr lang="en-US" dirty="0" err="1" smtClean="0"/>
              <a:t>nodave</a:t>
            </a:r>
            <a:r>
              <a:rPr lang="en-US" dirty="0" smtClean="0"/>
              <a:t> or snap7)</a:t>
            </a:r>
          </a:p>
          <a:p>
            <a:pPr lvl="1"/>
            <a:r>
              <a:rPr lang="en-US" dirty="0" smtClean="0"/>
              <a:t>Allows writing or reading single variables</a:t>
            </a:r>
          </a:p>
          <a:p>
            <a:pPr lvl="1"/>
            <a:r>
              <a:rPr lang="en-US" dirty="0" smtClean="0"/>
              <a:t>Full access to PLC data</a:t>
            </a:r>
          </a:p>
          <a:p>
            <a:pPr lvl="1"/>
            <a:r>
              <a:rPr lang="en-US" dirty="0" smtClean="0"/>
              <a:t>Does not require changing PLC side code</a:t>
            </a:r>
          </a:p>
          <a:p>
            <a:pPr lvl="1"/>
            <a:r>
              <a:rPr lang="en-US" dirty="0" smtClean="0"/>
              <a:t>Relatively slow</a:t>
            </a:r>
          </a:p>
          <a:p>
            <a:endParaRPr lang="en-US" dirty="0" smtClean="0"/>
          </a:p>
          <a:p>
            <a:r>
              <a:rPr lang="en-US" dirty="0" smtClean="0"/>
              <a:t>ISO-on-TCP</a:t>
            </a:r>
          </a:p>
          <a:p>
            <a:endParaRPr lang="en-US" dirty="0"/>
          </a:p>
          <a:p>
            <a:r>
              <a:rPr lang="en-US" dirty="0" smtClean="0"/>
              <a:t>…?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55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Requirement: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all changes in PLC retaining order (with PLC cycle resolution)</a:t>
            </a:r>
          </a:p>
          <a:p>
            <a:r>
              <a:rPr lang="en-US" dirty="0" smtClean="0"/>
              <a:t>Packed single bits (BOOLEAN) and a timestamp</a:t>
            </a:r>
          </a:p>
          <a:p>
            <a:r>
              <a:rPr lang="en-US" dirty="0" smtClean="0"/>
              <a:t>Both PLC and IOC buffer updates</a:t>
            </a:r>
          </a:p>
          <a:p>
            <a:r>
              <a:rPr lang="en-US" dirty="0" smtClean="0"/>
              <a:t>PLC sends on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5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 Allows Modular Design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TCP data block protocol: port driver</a:t>
            </a:r>
          </a:p>
          <a:p>
            <a:r>
              <a:rPr lang="en-US" dirty="0" smtClean="0"/>
              <a:t>S7 protocol: port driver</a:t>
            </a:r>
          </a:p>
          <a:p>
            <a:r>
              <a:rPr lang="en-US" dirty="0" smtClean="0"/>
              <a:t>Redundancy support: port driver</a:t>
            </a:r>
          </a:p>
          <a:p>
            <a:r>
              <a:rPr lang="en-US" dirty="0" smtClean="0"/>
              <a:t>ISO-on-TCP: interpose layer</a:t>
            </a:r>
          </a:p>
          <a:p>
            <a:r>
              <a:rPr lang="en-US" dirty="0" smtClean="0"/>
              <a:t>CODAC frame: interpose layer</a:t>
            </a:r>
          </a:p>
          <a:p>
            <a:endParaRPr lang="en-US" dirty="0"/>
          </a:p>
          <a:p>
            <a:r>
              <a:rPr lang="en-US" dirty="0" smtClean="0"/>
              <a:t>Above: </a:t>
            </a:r>
            <a:r>
              <a:rPr lang="en-US" dirty="0"/>
              <a:t>generic ASYN device support</a:t>
            </a:r>
          </a:p>
          <a:p>
            <a:r>
              <a:rPr lang="en-US" dirty="0" smtClean="0"/>
              <a:t>Beneath: </a:t>
            </a:r>
            <a:r>
              <a:rPr lang="en-US" dirty="0" err="1" smtClean="0"/>
              <a:t>drvAsynIPPortDriver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PSI driver functionality is working</a:t>
            </a:r>
          </a:p>
          <a:p>
            <a:r>
              <a:rPr lang="en-US" dirty="0" smtClean="0"/>
              <a:t>Next: Redundancy, S7 protocol</a:t>
            </a:r>
          </a:p>
          <a:p>
            <a:r>
              <a:rPr lang="en-US" dirty="0" smtClean="0"/>
              <a:t>Then: Events, ISO-on-TCP</a:t>
            </a:r>
          </a:p>
          <a:p>
            <a:endParaRPr lang="en-US" dirty="0" smtClean="0"/>
          </a:p>
          <a:p>
            <a:r>
              <a:rPr lang="en-US" dirty="0" smtClean="0"/>
              <a:t>Will be made available as pure EPICS module (no CODAC dependency) in Q1/2015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3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 Driver for 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use case:</a:t>
            </a:r>
            <a:br>
              <a:rPr lang="en-US" dirty="0" smtClean="0"/>
            </a:br>
            <a:r>
              <a:rPr lang="en-US" dirty="0" smtClean="0"/>
              <a:t>Read numeric data (Linux daemon stats) from file into EPICS</a:t>
            </a:r>
          </a:p>
          <a:p>
            <a:r>
              <a:rPr lang="en-US" dirty="0" smtClean="0"/>
              <a:t>Idea: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Create port driver that reads from file,</a:t>
            </a:r>
            <a:br>
              <a:rPr lang="en-GB" dirty="0" smtClean="0"/>
            </a:br>
            <a:r>
              <a:rPr lang="en-GB" dirty="0" err="1" smtClean="0"/>
              <a:t>StreamDevice</a:t>
            </a:r>
            <a:r>
              <a:rPr lang="en-GB" dirty="0" smtClean="0"/>
              <a:t> does the formatted read</a:t>
            </a:r>
          </a:p>
          <a:p>
            <a:r>
              <a:rPr lang="en-US" dirty="0" smtClean="0"/>
              <a:t>More important use </a:t>
            </a:r>
            <a:r>
              <a:rPr lang="en-US" dirty="0" smtClean="0"/>
              <a:t>case:</a:t>
            </a:r>
            <a:br>
              <a:rPr lang="en-US" dirty="0" smtClean="0"/>
            </a:br>
            <a:r>
              <a:rPr lang="en-US" dirty="0" smtClean="0"/>
              <a:t>Run </a:t>
            </a:r>
            <a:r>
              <a:rPr lang="en-US" dirty="0" smtClean="0"/>
              <a:t>unit tests of ASYN drivers without any hardware, by replacing the device input stream with a file </a:t>
            </a:r>
            <a:r>
              <a:rPr lang="en-US" dirty="0" smtClean="0"/>
              <a:t>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156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use case functionality (reading numbers from file) working</a:t>
            </a:r>
          </a:p>
          <a:p>
            <a:r>
              <a:rPr lang="en-US" dirty="0" smtClean="0"/>
              <a:t>Will be made available </a:t>
            </a:r>
            <a:r>
              <a:rPr lang="en-US" dirty="0"/>
              <a:t>as pure </a:t>
            </a:r>
            <a:r>
              <a:rPr lang="en-US" dirty="0" smtClean="0"/>
              <a:t>ASYN driver </a:t>
            </a:r>
            <a:r>
              <a:rPr lang="en-US" dirty="0"/>
              <a:t>(no CODAC dependency) in Q1/2015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3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ER_Scientific_and_General_Presentation_2EPDGM_v1_6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ITER_Scientific_and_General_Presentation_2EPDGM_v1_6</Template>
  <TotalTime>1242</TotalTime>
  <Words>246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ITER_Scientific_and_General_Presentation_2EPDGM_v1_6</vt:lpstr>
      <vt:lpstr>New ASYN Driver for S7 PLCs</vt:lpstr>
      <vt:lpstr>ITER’s Slow Controller: S7</vt:lpstr>
      <vt:lpstr>ITER Extensions to S7PLC Driver</vt:lpstr>
      <vt:lpstr>Requirement: New Protocols</vt:lpstr>
      <vt:lpstr>Requirement: Events</vt:lpstr>
      <vt:lpstr>ASYN Allows Modular Design </vt:lpstr>
      <vt:lpstr>Status</vt:lpstr>
      <vt:lpstr>ASYN Driver for Files</vt:lpstr>
      <vt:lpstr>Status</vt:lpstr>
      <vt:lpstr>Thank you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ITER and CODAC</dc:title>
  <dc:creator>Ralph Lange</dc:creator>
  <cp:lastModifiedBy>Ralph Lange</cp:lastModifiedBy>
  <cp:revision>48</cp:revision>
  <cp:lastPrinted>2011-01-24T11:19:46Z</cp:lastPrinted>
  <dcterms:created xsi:type="dcterms:W3CDTF">2014-10-20T09:32:03Z</dcterms:created>
  <dcterms:modified xsi:type="dcterms:W3CDTF">2014-10-22T04:39:32Z</dcterms:modified>
</cp:coreProperties>
</file>